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60" r:id="rId3"/>
    <p:sldId id="261" r:id="rId4"/>
    <p:sldId id="262" r:id="rId5"/>
    <p:sldId id="263" r:id="rId6"/>
    <p:sldId id="264" r:id="rId7"/>
    <p:sldId id="257" r:id="rId8"/>
    <p:sldId id="258" r:id="rId9"/>
    <p:sldId id="259" r:id="rId10"/>
    <p:sldId id="268" r:id="rId11"/>
    <p:sldId id="269" r:id="rId12"/>
    <p:sldId id="271" r:id="rId13"/>
    <p:sldId id="266" r:id="rId14"/>
    <p:sldId id="274" r:id="rId15"/>
    <p:sldId id="267" r:id="rId16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27923510" name="Việt Nguyễn Bảo" initials="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commentAuthors" Target="commentAuthors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LENOVO\Desktop\Undergrad_Project\Undergrad_thesis_project\training_log\Book1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LENOVO\Desktop\Undergrad_Project\Undergrad_thesis_project\training_log\Book1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file:///C:\Users\LENOVO\Desktop\Undergrad_Project\Undergrad_thesis_project\training_log\Book1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file:///C:\Users\LENOVO\Desktop\Undergrad_Project\Undergrad_thesis_project\training_log\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[Book1.xlsx]Sheet1!$G$12</c:f>
              <c:strCache>
                <c:ptCount val="1"/>
                <c:pt idx="0">
                  <c:v>Overall acc</c:v>
                </c:pt>
              </c:strCache>
            </c:strRef>
          </c:tx>
          <c:spPr>
            <a:ln w="28575" cap="rnd">
              <a:gradFill>
                <a:gsLst>
                  <a:gs pos="100000">
                    <a:schemeClr val="accent1"/>
                  </a:gs>
                  <a:gs pos="0">
                    <a:schemeClr val="accent1">
                      <a:hueOff val="-1670000"/>
                    </a:schemeClr>
                  </a:gs>
                </a:gsLst>
                <a:lin ang="0" scaled="1"/>
              </a:gradFill>
              <a:round/>
            </a:ln>
            <a:effectLst/>
          </c:spPr>
          <c:marker>
            <c:symbol val="none"/>
          </c:marker>
          <c:dLbls>
            <c:delete val="1"/>
          </c:dLbls>
          <c:val>
            <c:numRef>
              <c:f>[Book1.xlsx]Sheet1!$G$13:$G$19</c:f>
              <c:numCache>
                <c:formatCode>General</c:formatCode>
                <c:ptCount val="7"/>
                <c:pt idx="0">
                  <c:v>0.7336</c:v>
                </c:pt>
                <c:pt idx="1">
                  <c:v>0.8003</c:v>
                </c:pt>
                <c:pt idx="2">
                  <c:v>0.7984</c:v>
                </c:pt>
                <c:pt idx="3">
                  <c:v>0.7872</c:v>
                </c:pt>
                <c:pt idx="4">
                  <c:v>0.8402</c:v>
                </c:pt>
                <c:pt idx="5">
                  <c:v>0.8018</c:v>
                </c:pt>
                <c:pt idx="6">
                  <c:v>0.8018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516443305"/>
        <c:axId val="672842648"/>
      </c:lineChart>
      <c:catAx>
        <c:axId val="51644330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72842648"/>
        <c:crosses val="autoZero"/>
        <c:auto val="1"/>
        <c:lblAlgn val="ctr"/>
        <c:lblOffset val="100"/>
        <c:noMultiLvlLbl val="0"/>
      </c:catAx>
      <c:valAx>
        <c:axId val="672842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51644330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82cc536e-826a-49d6-a520-dd456ae990d8}"/>
      </c:ext>
    </c:extLst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[Book1.xlsx]Sheet1!$F$12</c:f>
              <c:strCache>
                <c:ptCount val="1"/>
                <c:pt idx="0">
                  <c:v>val loss</c:v>
                </c:pt>
              </c:strCache>
            </c:strRef>
          </c:tx>
          <c:spPr>
            <a:ln w="28575" cap="rnd">
              <a:gradFill>
                <a:gsLst>
                  <a:gs pos="100000">
                    <a:schemeClr val="accent1"/>
                  </a:gs>
                  <a:gs pos="0">
                    <a:schemeClr val="accent1">
                      <a:hueOff val="-1670000"/>
                    </a:schemeClr>
                  </a:gs>
                </a:gsLst>
                <a:lin ang="0" scaled="1"/>
              </a:gradFill>
              <a:round/>
            </a:ln>
            <a:effectLst/>
          </c:spPr>
          <c:marker>
            <c:symbol val="none"/>
          </c:marker>
          <c:dLbls>
            <c:delete val="1"/>
          </c:dLbls>
          <c:val>
            <c:numRef>
              <c:f>[Book1.xlsx]Sheet1!$F$13:$F$19</c:f>
              <c:numCache>
                <c:formatCode>General</c:formatCode>
                <c:ptCount val="7"/>
                <c:pt idx="0">
                  <c:v>1.9266</c:v>
                </c:pt>
                <c:pt idx="1">
                  <c:v>1.4166</c:v>
                </c:pt>
                <c:pt idx="2">
                  <c:v>1.5356</c:v>
                </c:pt>
                <c:pt idx="3">
                  <c:v>1.6968</c:v>
                </c:pt>
                <c:pt idx="4">
                  <c:v>1.2497</c:v>
                </c:pt>
                <c:pt idx="5">
                  <c:v>1.8703</c:v>
                </c:pt>
                <c:pt idx="6">
                  <c:v>1.8703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797643224"/>
        <c:axId val="482452521"/>
      </c:lineChart>
      <c:catAx>
        <c:axId val="79764322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82452521"/>
        <c:crosses val="autoZero"/>
        <c:auto val="1"/>
        <c:lblAlgn val="ctr"/>
        <c:lblOffset val="100"/>
        <c:noMultiLvlLbl val="0"/>
      </c:catAx>
      <c:valAx>
        <c:axId val="482452521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79764322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2d324951-5507-4612-b9f1-8df2e1949200}"/>
      </c:ext>
    </c:extLst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[Book1.xlsx]Sheet1!$I$12</c:f>
              <c:strCache>
                <c:ptCount val="1"/>
                <c:pt idx="0">
                  <c:v>Overall acc</c:v>
                </c:pt>
              </c:strCache>
            </c:strRef>
          </c:tx>
          <c:spPr>
            <a:ln w="28575" cap="rnd">
              <a:gradFill>
                <a:gsLst>
                  <a:gs pos="100000">
                    <a:schemeClr val="accent1"/>
                  </a:gs>
                  <a:gs pos="0">
                    <a:schemeClr val="accent1">
                      <a:hueOff val="-1670000"/>
                    </a:schemeClr>
                  </a:gs>
                </a:gsLst>
                <a:lin ang="0" scaled="1"/>
              </a:gradFill>
              <a:round/>
            </a:ln>
            <a:effectLst/>
          </c:spPr>
          <c:marker>
            <c:symbol val="none"/>
          </c:marker>
          <c:dLbls>
            <c:delete val="1"/>
          </c:dLbls>
          <c:val>
            <c:numRef>
              <c:f>[Book1.xlsx]Sheet1!$I$13:$I$19</c:f>
              <c:numCache>
                <c:formatCode>General</c:formatCode>
                <c:ptCount val="7"/>
                <c:pt idx="0">
                  <c:v>0.7336</c:v>
                </c:pt>
                <c:pt idx="1">
                  <c:v>0.8003</c:v>
                </c:pt>
                <c:pt idx="2">
                  <c:v>0.7984</c:v>
                </c:pt>
                <c:pt idx="3">
                  <c:v>0.7872</c:v>
                </c:pt>
                <c:pt idx="4">
                  <c:v>0.8402</c:v>
                </c:pt>
                <c:pt idx="5">
                  <c:v>0.8264</c:v>
                </c:pt>
                <c:pt idx="6">
                  <c:v>0.8366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248042263"/>
        <c:axId val="13575917"/>
      </c:lineChart>
      <c:catAx>
        <c:axId val="248042263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3575917"/>
        <c:crosses val="autoZero"/>
        <c:auto val="1"/>
        <c:lblAlgn val="ctr"/>
        <c:lblOffset val="100"/>
        <c:noMultiLvlLbl val="0"/>
      </c:catAx>
      <c:valAx>
        <c:axId val="1357591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4804226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0357ff62-d652-481d-9bf5-4c595faa4e30}"/>
      </c:ext>
    </c:extLst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[Book1.xlsx]Sheet1!$H$12</c:f>
              <c:strCache>
                <c:ptCount val="1"/>
                <c:pt idx="0">
                  <c:v>val loss</c:v>
                </c:pt>
              </c:strCache>
            </c:strRef>
          </c:tx>
          <c:spPr>
            <a:ln w="28575" cap="rnd">
              <a:gradFill>
                <a:gsLst>
                  <a:gs pos="100000">
                    <a:schemeClr val="accent1"/>
                  </a:gs>
                  <a:gs pos="0">
                    <a:schemeClr val="accent1">
                      <a:hueOff val="-1670000"/>
                    </a:schemeClr>
                  </a:gs>
                </a:gsLst>
                <a:lin ang="0" scaled="1"/>
              </a:gradFill>
              <a:round/>
            </a:ln>
            <a:effectLst/>
          </c:spPr>
          <c:marker>
            <c:symbol val="none"/>
          </c:marker>
          <c:dLbls>
            <c:delete val="1"/>
          </c:dLbls>
          <c:val>
            <c:numRef>
              <c:f>[Book1.xlsx]Sheet1!$H$13:$H$19</c:f>
              <c:numCache>
                <c:formatCode>General</c:formatCode>
                <c:ptCount val="7"/>
                <c:pt idx="0">
                  <c:v>1.9266</c:v>
                </c:pt>
                <c:pt idx="1">
                  <c:v>1.4166</c:v>
                </c:pt>
                <c:pt idx="2">
                  <c:v>1.5356</c:v>
                </c:pt>
                <c:pt idx="3">
                  <c:v>1.6968</c:v>
                </c:pt>
                <c:pt idx="4">
                  <c:v>1.2497</c:v>
                </c:pt>
                <c:pt idx="5">
                  <c:v>1.2902</c:v>
                </c:pt>
                <c:pt idx="6">
                  <c:v>1.3121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1"/>
        <c:axId val="759457223"/>
        <c:axId val="389409959"/>
      </c:lineChart>
      <c:catAx>
        <c:axId val="759457223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389409959"/>
        <c:crosses val="autoZero"/>
        <c:auto val="1"/>
        <c:lblAlgn val="ctr"/>
        <c:lblOffset val="100"/>
        <c:noMultiLvlLbl val="0"/>
      </c:catAx>
      <c:valAx>
        <c:axId val="389409959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75945722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993742b9-5984-4b29-9c48-ad60b4d80f25}"/>
      </c:ext>
    </c:extLst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0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28575" cap="rnd">
        <a:gradFill>
          <a:gsLst>
            <a:gs pos="100000">
              <a:schemeClr val="phClr"/>
            </a:gs>
            <a:gs pos="0">
              <a:schemeClr val="phClr">
                <a:hueOff val="-1670000"/>
              </a:schemeClr>
            </a:gs>
          </a:gsLst>
          <a:lin ang="0" scaled="1"/>
        </a:gradFill>
        <a:round/>
      </a:ln>
      <a:effectLst/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0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28575" cap="rnd">
        <a:gradFill>
          <a:gsLst>
            <a:gs pos="100000">
              <a:schemeClr val="phClr"/>
            </a:gs>
            <a:gs pos="0">
              <a:schemeClr val="phClr">
                <a:hueOff val="-1670000"/>
              </a:schemeClr>
            </a:gs>
          </a:gsLst>
          <a:lin ang="0" scaled="1"/>
        </a:gradFill>
        <a:round/>
      </a:ln>
      <a:effectLst/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100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28575" cap="rnd">
        <a:gradFill>
          <a:gsLst>
            <a:gs pos="100000">
              <a:schemeClr val="phClr"/>
            </a:gs>
            <a:gs pos="0">
              <a:schemeClr val="phClr">
                <a:hueOff val="-1670000"/>
              </a:schemeClr>
            </a:gs>
          </a:gsLst>
          <a:lin ang="0" scaled="1"/>
        </a:gradFill>
        <a:round/>
      </a:ln>
      <a:effectLst/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100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28575" cap="rnd">
        <a:gradFill>
          <a:gsLst>
            <a:gs pos="100000">
              <a:schemeClr val="phClr"/>
            </a:gs>
            <a:gs pos="0">
              <a:schemeClr val="phClr">
                <a:hueOff val="-1670000"/>
              </a:schemeClr>
            </a:gs>
          </a:gsLst>
          <a:lin ang="0" scaled="1"/>
        </a:gradFill>
        <a:round/>
      </a:ln>
      <a:effectLst/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27923510" dt="2025-09-16T09:50:20.331" idx="1">
    <p:pos x="10" y="10"/>
    <p:text/>
  </p:cm>
</p:cmLst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arxiv.org/abs/2306.00989?utm_source=chatgpt.com" TargetMode="External"/><Relationship Id="rId2" Type="http://schemas.openxmlformats.org/officeDocument/2006/relationships/hyperlink" Target="https://openreview.net/pdf?id=YicbFdNTTy&amp;utm_source=chatgpt.com" TargetMode="External"/><Relationship Id="rId1" Type="http://schemas.openxmlformats.org/officeDocument/2006/relationships/tags" Target="../tags/tag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4.xml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comments" Target="../comments/comment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8815" y="1364615"/>
            <a:ext cx="7931785" cy="2145665"/>
          </a:xfrm>
        </p:spPr>
        <p:txBody>
          <a:bodyPr>
            <a:normAutofit fontScale="90000"/>
          </a:bodyPr>
          <a:lstStyle/>
          <a:p>
            <a:r>
              <a:rPr lang="zh-CN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軽量</a:t>
            </a: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  <a:sym typeface="+mn-ea"/>
              </a:rPr>
              <a:t>トランスフォーマー・アンサンブル</a:t>
            </a: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モーダル</a:t>
            </a:r>
            <a:b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</a:br>
            <a:r>
              <a:rPr lang="en-US" altLang="ja-JP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(Lightweight Transformer Ensemble Model</a:t>
            </a:r>
            <a:r>
              <a:rPr lang="en-US" altLang="ja-JP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  <a:sym typeface="+mn-ea"/>
              </a:rPr>
              <a:t> </a:t>
            </a:r>
            <a:r>
              <a:rPr lang="en-US" altLang="ja-JP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)</a:t>
            </a:r>
            <a:b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</a:b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を</a:t>
            </a:r>
            <a:r>
              <a:rPr lang="zh-CN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用</a:t>
            </a: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いた</a:t>
            </a:r>
            <a:r>
              <a:rPr lang="zh-CN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自動運転車</a:t>
            </a: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における</a:t>
            </a:r>
            <a:b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</a:br>
            <a:r>
              <a:rPr lang="zh-CN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歩行者行動予測</a:t>
            </a:r>
            <a:endParaRPr lang="zh-CN" altLang="en-US" sz="3200" dirty="0">
              <a:latin typeface="MS PGothic" panose="020B0600070205080204" charset="-128"/>
              <a:ea typeface="MS PGothic" panose="020B0600070205080204" charset="-128"/>
              <a:cs typeface="MS PGothic" panose="020B0600070205080204" charset="-12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852863"/>
            <a:ext cx="6858000" cy="1655762"/>
          </a:xfrm>
        </p:spPr>
        <p:txBody>
          <a:bodyPr/>
          <a:lstStyle/>
          <a:p>
            <a:r>
              <a:rPr lang="ja-JP" altLang="en-US"/>
              <a:t>電子機械類　</a:t>
            </a:r>
            <a:r>
              <a:rPr lang="ja-JP" altLang="en-US"/>
              <a:t>知能制御プログラム　</a:t>
            </a:r>
            <a:endParaRPr lang="ja-JP" altLang="en-US"/>
          </a:p>
          <a:p>
            <a:r>
              <a:rPr lang="ja-JP" altLang="en-US"/>
              <a:t>指導教員：</a:t>
            </a:r>
            <a:r>
              <a:rPr lang="en-US" altLang="ja-JP"/>
              <a:t>Kamal Md Abdus Samad</a:t>
            </a:r>
            <a:endParaRPr lang="en-US"/>
          </a:p>
          <a:p>
            <a:r>
              <a:rPr lang="en-US"/>
              <a:t>T220G902 Nguyen Bao Viet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06755"/>
            <a:ext cx="9144000" cy="486981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0" y="0"/>
            <a:ext cx="4219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0" b="1">
                <a:latin typeface="+mj-lt"/>
                <a:ea typeface="MS PGothic" panose="020B0600070205080204" charset="-128"/>
                <a:cs typeface="+mj-lt"/>
              </a:rPr>
              <a:t>Vision Transformer</a:t>
            </a:r>
            <a:endParaRPr lang="en-US" sz="4000" b="1">
              <a:latin typeface="+mj-lt"/>
              <a:ea typeface="MS PGothic" panose="020B0600070205080204" charset="-128"/>
              <a:cs typeface="+mj-lt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3730625" y="6212840"/>
            <a:ext cx="54133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A Dosovitskiy et al, “An Image is Worth 16x16 Words: Transformer for Image Recognition at Scale”, 2021.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Content Placeholder 3"/>
          <p:cNvGraphicFramePr/>
          <p:nvPr>
            <p:ph idx="1"/>
            <p:custDataLst>
              <p:tags r:id="rId1"/>
            </p:custDataLst>
          </p:nvPr>
        </p:nvGraphicFramePr>
        <p:xfrm>
          <a:off x="0" y="930275"/>
          <a:ext cx="9144000" cy="48698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  <a:gridCol w="3048000"/>
              </a:tblGrid>
              <a:tr h="768985">
                <a:tc>
                  <a:txBody>
                    <a:bodyPr/>
                    <a:p>
                      <a:pPr algn="ctr"/>
                      <a:r>
                        <a:rPr sz="1400"/>
                        <a:t>Paper / Model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400"/>
                        <a:t>Key Insights / Innovations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400"/>
                        <a:t>How It Informs Our Design</a:t>
                      </a:r>
                      <a:endParaRPr sz="1400"/>
                    </a:p>
                  </a:txBody>
                  <a:tcPr marL="0" marR="0" marT="0" marB="0" anchor="ctr" anchorCtr="0"/>
                </a:tc>
              </a:tr>
              <a:tr h="1171575">
                <a:tc>
                  <a:txBody>
                    <a:bodyPr/>
                    <a:p>
                      <a:r>
                        <a:rPr lang="en-US" sz="1400">
                          <a:sym typeface="+mn-ea"/>
                        </a:rPr>
                        <a:t>A Dosovitskiy et al, “An Image is Worth 16x16 Words: Transformer for Image Recognition at Scale”, 2021.</a:t>
                      </a:r>
                      <a:endParaRPr lang="en-US" sz="1400">
                        <a:sym typeface="+mn-ea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Treat images as patch sequences; flatten → linear embedding</a:t>
                      </a:r>
                      <a:endParaRPr sz="140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Use pure Transformer encoders, no convolution inductive bias </a:t>
                      </a:r>
                      <a:endParaRPr sz="1400">
                        <a:hlinkClick r:id="rId2" tooltip="[PDF] TRANSFORMERS FOR IMAGE RECOGNITION AT SCALE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400"/>
                        <a:t>We adopted the </a:t>
                      </a:r>
                      <a:r>
                        <a:rPr sz="1400" b="1">
                          <a:solidFill>
                            <a:srgbClr val="FF0000"/>
                          </a:solidFill>
                        </a:rPr>
                        <a:t>patch embedding</a:t>
                      </a:r>
                      <a:r>
                        <a:rPr sz="1400"/>
                        <a:t> + transformer architecture as baseline.</a:t>
                      </a:r>
                      <a:endParaRPr sz="1400"/>
                    </a:p>
                  </a:txBody>
                  <a:tcPr marL="0" marR="0" marT="0" marB="0" anchor="ctr" anchorCtr="0"/>
                </a:tc>
              </a:tr>
              <a:tr h="878840">
                <a:tc>
                  <a:txBody>
                    <a:bodyPr/>
                    <a:p>
                      <a:r>
                        <a:rPr lang="en-US" sz="1400"/>
                        <a:t>Z Liu et al, “Swin Transformer: Hierarchical Vision Transformer using Shifted Window”, 2021.</a:t>
                      </a:r>
                      <a:endParaRPr lang="en-US"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Hierarchical design with patch merging between stages</a:t>
                      </a:r>
                      <a:endParaRPr sz="140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Local windowed self-attention + shifting windows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400"/>
                        <a:t>We borrow </a:t>
                      </a:r>
                      <a:r>
                        <a:rPr sz="1400" b="1">
                          <a:solidFill>
                            <a:srgbClr val="FF0000"/>
                          </a:solidFill>
                        </a:rPr>
                        <a:t>hierarchical staging</a:t>
                      </a:r>
                      <a:r>
                        <a:rPr sz="1400"/>
                        <a:t> and local </a:t>
                      </a:r>
                      <a:r>
                        <a:rPr sz="1400" b="1">
                          <a:solidFill>
                            <a:srgbClr val="FF0000"/>
                          </a:solidFill>
                        </a:rPr>
                        <a:t>window attention</a:t>
                      </a:r>
                      <a:r>
                        <a:rPr sz="1400"/>
                        <a:t> ideas.</a:t>
                      </a:r>
                      <a:endParaRPr sz="1400"/>
                    </a:p>
                  </a:txBody>
                  <a:tcPr marL="0" marR="0" marT="0" marB="0" anchor="ctr" anchorCtr="0"/>
                </a:tc>
              </a:tr>
              <a:tr h="1171575">
                <a:tc>
                  <a:txBody>
                    <a:bodyPr/>
                    <a:p>
                      <a:r>
                        <a:rPr lang="en-US" sz="1400"/>
                        <a:t>C Ryali et al, “Hiera: a hierarchical vision transformer without the bells-and-whistles”, 2023</a:t>
                      </a:r>
                      <a:endParaRPr lang="en-US"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Simplify hierarchical transformer: remove extra modules &amp; biases</a:t>
                      </a:r>
                      <a:endParaRPr sz="140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Use MAE pretraining to let model learn spatial biases instead of hard-coding them</a:t>
                      </a:r>
                      <a:endParaRPr sz="1400">
                        <a:hlinkClick r:id="rId3" tooltip="A Hierarchical Vision Transformer without the Bells-and-Whistles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400"/>
                        <a:t>We follow the philosophy of </a:t>
                      </a:r>
                      <a:r>
                        <a:rPr sz="1400" b="1">
                          <a:solidFill>
                            <a:srgbClr val="FF0000"/>
                          </a:solidFill>
                        </a:rPr>
                        <a:t>simplicity</a:t>
                      </a:r>
                      <a:r>
                        <a:rPr lang="en-US" sz="1400"/>
                        <a:t>,</a:t>
                      </a:r>
                      <a:r>
                        <a:rPr sz="1400"/>
                        <a:t> avoid</a:t>
                      </a:r>
                      <a:r>
                        <a:rPr lang="en-US" sz="1400"/>
                        <a:t>ing</a:t>
                      </a:r>
                      <a:r>
                        <a:rPr sz="1400"/>
                        <a:t> overly complex modules</a:t>
                      </a:r>
                      <a:endParaRPr sz="1400"/>
                    </a:p>
                  </a:txBody>
                  <a:tcPr marL="0" marR="0" marT="0" marB="0" anchor="ctr" anchorCtr="0"/>
                </a:tc>
              </a:tr>
              <a:tr h="878840">
                <a:tc>
                  <a:txBody>
                    <a:bodyPr/>
                    <a:p>
                      <a:r>
                        <a:rPr sz="1400"/>
                        <a:t>Our Model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400">
                          <a:sym typeface="+mn-ea"/>
                        </a:rPr>
                        <a:t>We combine hierarchical ViT with temporal branch, keeping design as minimal and interpretable as possible.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endParaRPr sz="14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  <p:sp>
        <p:nvSpPr>
          <p:cNvPr id="6" name="Text Box 5"/>
          <p:cNvSpPr txBox="1"/>
          <p:nvPr/>
        </p:nvSpPr>
        <p:spPr>
          <a:xfrm>
            <a:off x="0" y="0"/>
            <a:ext cx="4219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0" b="1">
                <a:latin typeface="+mj-lt"/>
                <a:ea typeface="MS PGothic" panose="020B0600070205080204" charset="-128"/>
                <a:cs typeface="+mj-lt"/>
              </a:rPr>
              <a:t>Vision Transformer</a:t>
            </a:r>
            <a:endParaRPr lang="en-US" sz="4000" b="1">
              <a:latin typeface="+mj-lt"/>
              <a:ea typeface="MS PGothic" panose="020B0600070205080204" charset="-128"/>
              <a:cs typeface="+mj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899795"/>
            <a:ext cx="9156065" cy="5958205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0" y="0"/>
            <a:ext cx="3834765" cy="1009650"/>
          </a:xfrm>
        </p:spPr>
        <p:txBody>
          <a:bodyPr/>
          <a:p>
            <a:r>
              <a:rPr lang="ja-JP" altLang="en-US">
                <a:latin typeface="MS PGothic" panose="020B0600070205080204" charset="-128"/>
                <a:ea typeface="MS PGothic" panose="020B0600070205080204" charset="-128"/>
              </a:rPr>
              <a:t>提案のモデル</a:t>
            </a:r>
            <a:endParaRPr lang="ja-JP" altLang="en-US">
              <a:latin typeface="MS PGothic" panose="020B0600070205080204" charset="-128"/>
              <a:ea typeface="MS PGothic" panose="020B0600070205080204" charset="-128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3251200" cy="675005"/>
          </a:xfrm>
        </p:spPr>
        <p:txBody>
          <a:bodyPr>
            <a:normAutofit fontScale="90000"/>
          </a:bodyPr>
          <a:p>
            <a:r>
              <a:rPr lang="en-US" b="1"/>
              <a:t>Improvement</a:t>
            </a:r>
            <a:endParaRPr 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848995"/>
            <a:ext cx="7886700" cy="5193665"/>
          </a:xfrm>
        </p:spPr>
        <p:txBody>
          <a:bodyPr>
            <a:normAutofit lnSpcReduction="20000"/>
          </a:bodyPr>
          <a:p>
            <a:r>
              <a:rPr lang="en-US" sz="2800"/>
              <a:t>Temporal ConvNet + GRU handle motion data - simple, minimal computational weight, suitable for low-level data</a:t>
            </a:r>
            <a:endParaRPr lang="en-US" sz="2800"/>
          </a:p>
          <a:p>
            <a:endParaRPr lang="en-US" sz="2800"/>
          </a:p>
          <a:p>
            <a:r>
              <a:rPr lang="en-US" sz="2800">
                <a:sym typeface="+mn-ea"/>
              </a:rPr>
              <a:t>Hierarchical Vision Transformer :</a:t>
            </a:r>
            <a:endParaRPr lang="en-US" sz="2800"/>
          </a:p>
          <a:p>
            <a:pPr lvl="1"/>
            <a:r>
              <a:rPr lang="en-US" altLang="en-US" sz="2800">
                <a:sym typeface="+mn-ea"/>
              </a:rPr>
              <a:t>Hierarchical = multi-scale, captures both fine details and global context by gradually reducing spatial resolution.</a:t>
            </a:r>
            <a:endParaRPr lang="en-US" altLang="en-US" sz="2800"/>
          </a:p>
          <a:p>
            <a:pPr lvl="1"/>
            <a:r>
              <a:rPr lang="en-US" altLang="en-US" sz="2800">
                <a:sym typeface="+mn-ea"/>
              </a:rPr>
              <a:t>Local window attention: efficient computation, reduce computational weight for lightweight model implementation</a:t>
            </a:r>
            <a:endParaRPr lang="en-US" altLang="en-US" sz="2800">
              <a:sym typeface="+mn-ea"/>
            </a:endParaRPr>
          </a:p>
          <a:p>
            <a:pPr lvl="1"/>
            <a:endParaRPr lang="en-US" sz="2800"/>
          </a:p>
          <a:p>
            <a:r>
              <a:rPr lang="en-US" sz="2800"/>
              <a:t>Cross attention mechanism: retain.</a:t>
            </a:r>
            <a:endParaRPr lang="en-US" sz="2800"/>
          </a:p>
          <a:p>
            <a:pPr marL="457200" lvl="1" indent="0">
              <a:buNone/>
            </a:pPr>
            <a:endParaRPr lang="en-US" altLang="en-US"/>
          </a:p>
          <a:p>
            <a:pPr lvl="1"/>
            <a:endParaRPr lang="en-US" altLang="en-US"/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0" y="0"/>
            <a:ext cx="3048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0" b="1">
                <a:latin typeface="+mj-lt"/>
                <a:cs typeface="+mj-lt"/>
              </a:rPr>
              <a:t>Initial Result</a:t>
            </a:r>
            <a:endParaRPr lang="en-US" sz="4000" b="1">
              <a:latin typeface="+mj-lt"/>
              <a:cs typeface="+mj-lt"/>
            </a:endParaRPr>
          </a:p>
        </p:txBody>
      </p:sp>
      <p:graphicFrame>
        <p:nvGraphicFramePr>
          <p:cNvPr id="3" name="Content Placeholder 2"/>
          <p:cNvGraphicFramePr/>
          <p:nvPr>
            <p:ph sz="half" idx="1"/>
          </p:nvPr>
        </p:nvGraphicFramePr>
        <p:xfrm>
          <a:off x="120650" y="3824605"/>
          <a:ext cx="4302760" cy="2357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Content Placeholder 5"/>
          <p:cNvGraphicFramePr/>
          <p:nvPr>
            <p:ph sz="half" idx="2"/>
          </p:nvPr>
        </p:nvGraphicFramePr>
        <p:xfrm>
          <a:off x="121285" y="1480185"/>
          <a:ext cx="4302125" cy="21977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 Box 7"/>
          <p:cNvSpPr txBox="1"/>
          <p:nvPr/>
        </p:nvSpPr>
        <p:spPr>
          <a:xfrm>
            <a:off x="121285" y="965200"/>
            <a:ext cx="3163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/>
              <a:t>Before regularization</a:t>
            </a:r>
            <a:endParaRPr lang="en-US" b="1"/>
          </a:p>
        </p:txBody>
      </p:sp>
      <p:graphicFrame>
        <p:nvGraphicFramePr>
          <p:cNvPr id="10" name="Chart 9"/>
          <p:cNvGraphicFramePr/>
          <p:nvPr/>
        </p:nvGraphicFramePr>
        <p:xfrm>
          <a:off x="4606925" y="3824605"/>
          <a:ext cx="4373245" cy="2357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/>
          <p:cNvGraphicFramePr/>
          <p:nvPr/>
        </p:nvGraphicFramePr>
        <p:xfrm>
          <a:off x="4606925" y="1480185"/>
          <a:ext cx="4372610" cy="2198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 Box 11"/>
          <p:cNvSpPr txBox="1"/>
          <p:nvPr/>
        </p:nvSpPr>
        <p:spPr>
          <a:xfrm>
            <a:off x="4606925" y="745490"/>
            <a:ext cx="43719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/>
              <a:t>After regularization (adjusting dropout, weight decay, learning rate, scheduler)</a:t>
            </a:r>
            <a:endParaRPr lang="en-US"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886700" cy="751205"/>
          </a:xfrm>
        </p:spPr>
        <p:txBody>
          <a:bodyPr>
            <a:normAutofit fontScale="90000"/>
          </a:bodyPr>
          <a:p>
            <a:r>
              <a:rPr lang="en-US" b="1"/>
              <a:t>Future plan</a:t>
            </a:r>
            <a:endParaRPr 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59180"/>
            <a:ext cx="7886700" cy="2531745"/>
          </a:xfrm>
        </p:spPr>
        <p:txBody>
          <a:bodyPr/>
          <a:p>
            <a:r>
              <a:rPr lang="en-US"/>
              <a:t>Fine-tuning model</a:t>
            </a:r>
            <a:endParaRPr lang="en-US"/>
          </a:p>
          <a:p>
            <a:r>
              <a:rPr lang="en-US"/>
              <a:t>Preparing testing data. Run multiple experiments for efficiency - accuracy balance testing.</a:t>
            </a:r>
            <a:endParaRPr lang="en-US"/>
          </a:p>
          <a:p>
            <a:r>
              <a:rPr lang="en-US"/>
              <a:t>Real time deployment experiments.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53916" y="1069658"/>
            <a:ext cx="7436168" cy="281940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1292225" y="3994785"/>
            <a:ext cx="6559550" cy="267652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自動運転はレベル1</a:t>
            </a:r>
            <a:r>
              <a:rPr lang="ja-JP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（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運転支援）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から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  <a:sym typeface="+mn-ea"/>
              </a:rPr>
              <a:t>レベル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5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（完全自動化）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まで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分類</a:t>
            </a:r>
            <a:r>
              <a:rPr lang="ja-JP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される</a:t>
            </a:r>
            <a:r>
              <a:rPr lang="ja-JP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。</a:t>
            </a:r>
            <a:endParaRPr lang="ja-JP" sz="2800">
              <a:latin typeface="MS Gothic" panose="020B0609070205080204" charset="-128"/>
              <a:ea typeface="MS Gothic" panose="020B0609070205080204" charset="-128"/>
              <a:cs typeface="MS Gothic" panose="020B0609070205080204" charset="-128"/>
            </a:endParaRPr>
          </a:p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endParaRPr lang="ja-JP" sz="2800">
              <a:latin typeface="MS Gothic" panose="020B0609070205080204" charset="-128"/>
              <a:ea typeface="MS Gothic" panose="020B0609070205080204" charset="-128"/>
              <a:cs typeface="MS Gothic" panose="020B0609070205080204" charset="-128"/>
            </a:endParaRPr>
          </a:p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レベル3以上では、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常</a:t>
            </a:r>
            <a:r>
              <a:rPr lang="ja-JP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に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人間</a:t>
            </a:r>
            <a:r>
              <a:rPr lang="ja-JP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の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監視</a:t>
            </a:r>
            <a:r>
              <a:rPr lang="ja-JP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なし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に車が</a:t>
            </a:r>
            <a:r>
              <a:rPr lang="ja-JP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交通状況が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判断</a:t>
            </a:r>
            <a:r>
              <a:rPr lang="ja-JP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できる力が必要である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。</a:t>
            </a:r>
            <a:endParaRPr sz="2800">
              <a:latin typeface="MS Gothic" panose="020B0609070205080204" charset="-128"/>
              <a:ea typeface="MS Gothic" panose="020B0609070205080204" charset="-128"/>
              <a:cs typeface="MS Gothic" panose="020B060907020508020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3035"/>
            <a:ext cx="1781175" cy="577215"/>
          </a:xfrm>
        </p:spPr>
        <p:txBody>
          <a:bodyPr>
            <a:noAutofit/>
          </a:bodyPr>
          <a:p>
            <a:r>
              <a:rPr lang="ja-JP" sz="4000"/>
              <a:t>背景</a:t>
            </a:r>
            <a:endParaRPr lang="ja-JP" sz="40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69156" y="1025366"/>
            <a:ext cx="7350443" cy="2605564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296353" y="6209030"/>
            <a:ext cx="7847648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 sz="1350"/>
              <a:t>Zhou, Xiao &amp; Ren, Hongyu &amp; Zhang, Tingting &amp; Mou, Xingang &amp; He, Yi &amp; Chan, Ching-Yao. (2022). Prediction of Pedestrian Crossing Behavior Based on Surveillance Video. Sensors. 22. 1467. 10.3390/s22041467. </a:t>
            </a:r>
            <a:endParaRPr lang="en-US" sz="1350"/>
          </a:p>
        </p:txBody>
      </p:sp>
      <p:sp>
        <p:nvSpPr>
          <p:cNvPr id="7" name="Text Box 6"/>
          <p:cNvSpPr txBox="1"/>
          <p:nvPr/>
        </p:nvSpPr>
        <p:spPr>
          <a:xfrm>
            <a:off x="631190" y="4095750"/>
            <a:ext cx="8157210" cy="156845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そこで、大切な技術の一つは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「歩行者行動予測」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である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。</a:t>
            </a:r>
            <a:endParaRPr lang="zh-CN" altLang="en-US" sz="2400">
              <a:latin typeface="MS Gothic" panose="020B0609070205080204" charset="-128"/>
              <a:ea typeface="MS Gothic" panose="020B0609070205080204" charset="-128"/>
            </a:endParaRPr>
          </a:p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latin typeface="MS Gothic" panose="020B0609070205080204" charset="-128"/>
              <a:ea typeface="MS Gothic" panose="020B0609070205080204" charset="-128"/>
            </a:endParaRPr>
          </a:p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これは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、歩行者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の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動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きや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姿勢、周囲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をもとに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、横断、停止、方向転換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などを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予測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する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技術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である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。</a:t>
            </a:r>
            <a:endParaRPr lang="zh-CN" altLang="en-US" sz="2400">
              <a:latin typeface="MS Gothic" panose="020B0609070205080204" charset="-128"/>
              <a:ea typeface="MS Gothic" panose="020B060907020508020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3035"/>
            <a:ext cx="1781175" cy="577215"/>
          </a:xfrm>
        </p:spPr>
        <p:txBody>
          <a:bodyPr>
            <a:normAutofit fontScale="90000"/>
          </a:bodyPr>
          <a:p>
            <a:r>
              <a:rPr lang="ja-JP"/>
              <a:t>背景</a:t>
            </a:r>
            <a:endParaRPr lang="ja-JP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output_with_predictions_2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503680" y="635"/>
            <a:ext cx="12192000" cy="685736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Content Placeholder 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685290"/>
            <a:ext cx="9218295" cy="329184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0" y="0"/>
            <a:ext cx="3935095" cy="1089660"/>
          </a:xfrm>
        </p:spPr>
        <p:txBody>
          <a:bodyPr/>
          <a:p>
            <a:r>
              <a:rPr lang="ja-JP" altLang="en-US">
                <a:latin typeface="MS PGothic" panose="020B0600070205080204" charset="-128"/>
                <a:ea typeface="MS PGothic" panose="020B0600070205080204" charset="-128"/>
              </a:rPr>
              <a:t>提案のモデル</a:t>
            </a:r>
            <a:endParaRPr lang="ja-JP" altLang="en-US">
              <a:latin typeface="MS PGothic" panose="020B0600070205080204" charset="-128"/>
              <a:ea typeface="MS PGothic" panose="020B0600070205080204" charset="-128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Content Placeholder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0" y="519430"/>
            <a:ext cx="9184005" cy="327914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194435" y="4972685"/>
            <a:ext cx="3378200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3200"/>
              <a:t>This sucks, actually.</a:t>
            </a:r>
            <a:endParaRPr lang="en-US" sz="3200"/>
          </a:p>
          <a:p>
            <a:r>
              <a:rPr lang="ja-JP" sz="3200"/>
              <a:t>これ、まずい。</a:t>
            </a:r>
            <a:endParaRPr lang="ja-JP" sz="3200"/>
          </a:p>
        </p:txBody>
      </p:sp>
      <p:sp>
        <p:nvSpPr>
          <p:cNvPr id="6" name="Up Arrow 5"/>
          <p:cNvSpPr/>
          <p:nvPr/>
        </p:nvSpPr>
        <p:spPr>
          <a:xfrm>
            <a:off x="2185670" y="3993515"/>
            <a:ext cx="485775" cy="979170"/>
          </a:xfrm>
          <a:prstGeom prst="up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35270" y="3993515"/>
            <a:ext cx="2635250" cy="27565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3766185" cy="710565"/>
          </a:xfrm>
        </p:spPr>
        <p:txBody>
          <a:bodyPr>
            <a:normAutofit fontScale="90000"/>
          </a:bodyPr>
          <a:p>
            <a:r>
              <a:rPr lang="en-US" b="1"/>
              <a:t>Why did it suck</a:t>
            </a:r>
            <a:endParaRPr 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54710"/>
            <a:ext cx="9144000" cy="5149215"/>
          </a:xfrm>
        </p:spPr>
        <p:txBody>
          <a:bodyPr>
            <a:normAutofit fontScale="25000"/>
          </a:bodyPr>
          <a:p>
            <a:pPr marL="0" indent="0">
              <a:buNone/>
            </a:pPr>
            <a:r>
              <a:rPr lang="en-US" altLang="en-US" sz="11200">
                <a:solidFill>
                  <a:srgbClr val="FF0000"/>
                </a:solidFill>
              </a:rPr>
              <a:t>1. Overpowered model for oversimplified input</a:t>
            </a:r>
            <a:endParaRPr lang="en-US" altLang="en-US" sz="112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過度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に</a:t>
            </a: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単純化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された</a:t>
            </a: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入力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に</a:t>
            </a: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対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する</a:t>
            </a: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強力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なモデル</a:t>
            </a:r>
            <a:endParaRPr lang="ja-JP" altLang="en-US" sz="11200">
              <a:solidFill>
                <a:srgbClr val="FF0000"/>
              </a:solidFill>
              <a:latin typeface="MS Gothic" panose="020B0609070205080204" charset="-128"/>
              <a:ea typeface="MS Gothic" panose="020B0609070205080204" charset="-128"/>
            </a:endParaRPr>
          </a:p>
          <a:p>
            <a:r>
              <a:rPr lang="en-US" altLang="en-US" sz="11200"/>
              <a:t>The Transformer branch received only low-level motion vectors: (x,y,dx,dy) sequences, which lacks the spatial–temporal richness Transformers are designed to model (no texture, shape, or high-dimensional structure).</a:t>
            </a:r>
            <a:endParaRPr lang="en-US" altLang="en-US" sz="11200"/>
          </a:p>
          <a:p>
            <a:r>
              <a:rPr lang="en-US" altLang="en-US" sz="11200"/>
              <a:t>As a result, the Transformer overfit easily, memorizing simple motion patterns instead of learning meaningful behavior cues.</a:t>
            </a:r>
            <a:endParaRPr lang="en-US" altLang="en-US" sz="11200"/>
          </a:p>
          <a:p>
            <a:pPr marL="0" indent="0">
              <a:buNone/>
            </a:pPr>
            <a:r>
              <a:rPr lang="en-US" altLang="en-US" sz="11200"/>
              <a:t>=&gt; I used a cannon to shoot a sparrow - </a:t>
            </a:r>
            <a:r>
              <a:rPr lang="ja-JP" altLang="en-US" sz="11200"/>
              <a:t>大砲で雀を撃つ</a:t>
            </a:r>
            <a:endParaRPr lang="en-US" altLang="en-US" sz="11200"/>
          </a:p>
          <a:p>
            <a:pPr marL="0" indent="0">
              <a:buNone/>
            </a:pPr>
            <a:endParaRPr lang="en-US" altLang="en-US" sz="11200"/>
          </a:p>
          <a:p>
            <a:endParaRPr lang="en-US" altLang="en-US" sz="1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95020"/>
            <a:ext cx="9144000" cy="324167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US">
                <a:solidFill>
                  <a:srgbClr val="FF0000"/>
                </a:solidFill>
                <a:sym typeface="+mn-ea"/>
              </a:rPr>
              <a:t>2. CNN backbone dominated the model</a:t>
            </a:r>
            <a:endParaRPr lang="en-US" altLang="en-US">
              <a:solidFill>
                <a:srgbClr val="FF0000"/>
              </a:solidFill>
            </a:endParaRPr>
          </a:p>
          <a:p>
            <a:r>
              <a:rPr lang="en-US" altLang="en-US">
                <a:sym typeface="+mn-ea"/>
              </a:rPr>
              <a:t>The CNN feature extractor (MobileNetV2 / EfficientNet-B0) held the majority of parameters and extracted strong semantic features almost independently.</a:t>
            </a:r>
            <a:endParaRPr lang="en-US" altLang="en-US"/>
          </a:p>
          <a:p>
            <a:r>
              <a:rPr lang="en-US" altLang="en-US">
                <a:sym typeface="+mn-ea"/>
              </a:rPr>
              <a:t>The Transformer became more of a passive add-on. </a:t>
            </a:r>
            <a:endParaRPr lang="en-US" altLang="en-US"/>
          </a:p>
          <a:p>
            <a:pPr marL="0" indent="0">
              <a:buNone/>
            </a:pPr>
            <a:endParaRPr lang="en-US" altLang="en-US" sz="210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3766185" cy="710565"/>
          </a:xfrm>
        </p:spPr>
        <p:txBody>
          <a:bodyPr>
            <a:normAutofit fontScale="90000"/>
          </a:bodyPr>
          <a:p>
            <a:r>
              <a:rPr lang="en-US" b="1"/>
              <a:t>Why did it suck</a:t>
            </a:r>
            <a:endParaRPr lang="en-US" b="1"/>
          </a:p>
        </p:txBody>
      </p:sp>
      <p:sp>
        <p:nvSpPr>
          <p:cNvPr id="5" name="Text Box 4"/>
          <p:cNvSpPr txBox="1"/>
          <p:nvPr/>
        </p:nvSpPr>
        <p:spPr>
          <a:xfrm>
            <a:off x="0" y="3168650"/>
            <a:ext cx="9144000" cy="3032125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lang="en-US" sz="2800"/>
              <a:t>In short</a:t>
            </a:r>
            <a:r>
              <a:rPr lang="ja-JP" sz="2800"/>
              <a:t>：</a:t>
            </a:r>
            <a:endParaRPr sz="2800"/>
          </a:p>
          <a:p>
            <a:pPr indent="457200"/>
            <a:r>
              <a:rPr sz="2800">
                <a:solidFill>
                  <a:srgbClr val="FF0000"/>
                </a:solidFill>
              </a:rPr>
              <a:t>I gave a complex Transformer too little to learn from, and handed too much responsibility to a frozen pretrained CNN.</a:t>
            </a:r>
            <a:endParaRPr sz="2800">
              <a:solidFill>
                <a:srgbClr val="FF0000"/>
              </a:solidFill>
            </a:endParaRPr>
          </a:p>
          <a:p>
            <a:pPr indent="457200"/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複雑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な</a:t>
            </a:r>
            <a:r>
              <a:rPr lang="en-US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 Transformer 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に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学習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させる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要素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が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少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なすぎて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、固定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された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事前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トレーニング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済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みの</a:t>
            </a:r>
            <a:r>
              <a:rPr lang="en-US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 CNN 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に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任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せきりになってしまいました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。</a:t>
            </a:r>
            <a:endParaRPr lang="zh-CN" altLang="en-US" sz="2800">
              <a:solidFill>
                <a:srgbClr val="FF0000"/>
              </a:solidFill>
              <a:latin typeface="MS Gothic" panose="020B0609070205080204" charset="-128"/>
              <a:ea typeface="MS Gothic" panose="020B0609070205080204" charset="-128"/>
              <a:cs typeface="MS Gothic" panose="020B0609070205080204" charset="-12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9810" y="1883410"/>
            <a:ext cx="7104380" cy="3091180"/>
          </a:xfrm>
        </p:spPr>
        <p:txBody>
          <a:bodyPr>
            <a:normAutofit/>
          </a:bodyPr>
          <a:p>
            <a:r>
              <a:rPr lang="en-US"/>
              <a:t>Simpler backbone for low-level temporal data - Temporal Convolutional Network, LSTM, GRU, etc.</a:t>
            </a:r>
            <a:endParaRPr lang="en-US"/>
          </a:p>
          <a:p>
            <a:endParaRPr lang="en-US"/>
          </a:p>
          <a:p>
            <a:r>
              <a:rPr lang="en-US"/>
              <a:t>Utilize Transformer for high-level, feature-rich visual data -&gt; </a:t>
            </a:r>
            <a:r>
              <a:rPr lang="en-US">
                <a:solidFill>
                  <a:srgbClr val="FF0000"/>
                </a:solidFill>
              </a:rPr>
              <a:t>Vision Transformer</a:t>
            </a:r>
            <a:r>
              <a:rPr lang="en-US"/>
              <a:t> 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3766185" cy="710565"/>
          </a:xfrm>
        </p:spPr>
        <p:txBody>
          <a:bodyPr>
            <a:normAutofit fontScale="90000"/>
          </a:bodyPr>
          <a:p>
            <a:r>
              <a:rPr lang="en-US" b="1"/>
              <a:t>Solution</a:t>
            </a:r>
            <a:endParaRPr lang="en-US" b="1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720*383"/>
  <p:tag name="TABLE_ENDDRAG_RECT" val="0*73*720*38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3501</Words>
  <Application>WPS Presentation</Application>
  <PresentationFormat>Widescreen</PresentationFormat>
  <Paragraphs>126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</vt:lpstr>
      <vt:lpstr>SimSun</vt:lpstr>
      <vt:lpstr>Wingdings</vt:lpstr>
      <vt:lpstr>MS PGothic</vt:lpstr>
      <vt:lpstr>MS Gothic</vt:lpstr>
      <vt:lpstr>Calibri</vt:lpstr>
      <vt:lpstr>Microsoft YaHei</vt:lpstr>
      <vt:lpstr>Arial Unicode MS</vt:lpstr>
      <vt:lpstr>Calibri Light</vt:lpstr>
      <vt:lpstr>Office Theme</vt:lpstr>
      <vt:lpstr>軽量トランスフォーマー・アンサンブルモーダル (Lightweight Transformer Ensemble Model ) を用いた自動運転車における 歩行者行動予測</vt:lpstr>
      <vt:lpstr>背景</vt:lpstr>
      <vt:lpstr>背景</vt:lpstr>
      <vt:lpstr>PowerPoint 演示文稿</vt:lpstr>
      <vt:lpstr>提案のモデル</vt:lpstr>
      <vt:lpstr>PowerPoint 演示文稿</vt:lpstr>
      <vt:lpstr>Why did it suck</vt:lpstr>
      <vt:lpstr>Why did it suck</vt:lpstr>
      <vt:lpstr>Solution</vt:lpstr>
      <vt:lpstr>PowerPoint 演示文稿</vt:lpstr>
      <vt:lpstr>PowerPoint 演示文稿</vt:lpstr>
      <vt:lpstr>提案のモデル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軽量トランスフォーマー・アンサンブルモーダル (Lightweight Transformer Ensemble Model ) を用いた自動運転車における 歩行者行動予測</dc:title>
  <dc:creator/>
  <cp:lastModifiedBy>Việt Nguyễn Bảo</cp:lastModifiedBy>
  <cp:revision>6</cp:revision>
  <dcterms:created xsi:type="dcterms:W3CDTF">2025-10-12T07:49:00Z</dcterms:created>
  <dcterms:modified xsi:type="dcterms:W3CDTF">2025-10-13T19:15:30Z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E8B7A0F013054B68974C4167A9951687_11</vt:lpwstr>
  </property>
  <property fmtid="{D5CDD505-2E9C-101B-9397-08002B2CF9AE}" pid="3" name="KSOProductBuildVer">
    <vt:lpwstr>1033-12.2.0.20326</vt:lpwstr>
  </property>
</Properties>
</file>

<file path=docProps/thumbnail.jpeg>
</file>